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62" r:id="rId4"/>
    <p:sldId id="259" r:id="rId5"/>
    <p:sldId id="261" r:id="rId6"/>
    <p:sldId id="263" r:id="rId7"/>
  </p:sldIdLst>
  <p:sldSz cx="6858000" cy="9144000" type="letter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66" d="100"/>
          <a:sy n="66" d="100"/>
        </p:scale>
        <p:origin x="229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74BC4A3-7B41-4CCE-BD2E-A61CF7DB8CA7}" type="datetimeFigureOut">
              <a:rPr lang="en-CA" smtClean="0"/>
              <a:t>2020-05-25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1173163"/>
            <a:ext cx="237807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00EFE40-FC6D-47DB-AF86-0702E2F179E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504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5D32-84C5-4D4D-A745-FF64D06A6FC5}" type="datetime1">
              <a:rPr lang="en-CA" smtClean="0"/>
              <a:t>2020-05-25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Created by Nicole Fortin (CSPO) Images from Classroom Clipart, Clip Art Library and Dancing Crayons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5308-120A-4207-9B79-DC6E9F48650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350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EF7F-FD6A-43B1-9E71-3928083FC471}" type="datetime1">
              <a:rPr lang="en-CA" smtClean="0"/>
              <a:t>2020-05-25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Created by Nicole Fortin (CSPO) Images from Classroom Clipart, Clip Art Library and Dancing Crayons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5308-120A-4207-9B79-DC6E9F48650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994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A10D-BC72-4469-B937-9D05EC210A45}" type="datetime1">
              <a:rPr lang="en-CA" smtClean="0"/>
              <a:t>2020-05-25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Created by Nicole Fortin (CSPO) Images from Classroom Clipart, Clip Art Library and Dancing Crayons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5308-120A-4207-9B79-DC6E9F48650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45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E91B-A3F6-454F-ACA2-CF6897CBBF5A}" type="datetime1">
              <a:rPr lang="en-CA" smtClean="0"/>
              <a:t>2020-05-25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Created by Nicole Fortin (CSPO) Images from Classroom Clipart, Clip Art Library and Dancing Crayons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5308-120A-4207-9B79-DC6E9F48650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664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A16E-5B24-4597-9408-1CB63ABDB58A}" type="datetime1">
              <a:rPr lang="en-CA" smtClean="0"/>
              <a:t>2020-05-25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Created by Nicole Fortin (CSPO) Images from Classroom Clipart, Clip Art Library and Dancing Crayons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5308-120A-4207-9B79-DC6E9F48650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8829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BE88-46B3-4CF9-99C5-9C2DA0F7B516}" type="datetime1">
              <a:rPr lang="en-CA" smtClean="0"/>
              <a:t>2020-05-25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Created by Nicole Fortin (CSPO) Images from Classroom Clipart, Clip Art Library and Dancing Crayons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5308-120A-4207-9B79-DC6E9F48650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442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0EA6-D781-4E6F-9B6A-AB433268FB7D}" type="datetime1">
              <a:rPr lang="en-CA" smtClean="0"/>
              <a:t>2020-05-25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Created by Nicole Fortin (CSPO) Images from Classroom Clipart, Clip Art Library and Dancing Crayons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5308-120A-4207-9B79-DC6E9F48650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708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26AD-F861-4CD1-A95B-F4D81B629E87}" type="datetime1">
              <a:rPr lang="en-CA" smtClean="0"/>
              <a:t>2020-05-25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Created by Nicole Fortin (CSPO) Images from Classroom Clipart, Clip Art Library and Dancing Crayons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5308-120A-4207-9B79-DC6E9F48650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215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B9A7-0F53-499D-89C3-E137EB3D27A4}" type="datetime1">
              <a:rPr lang="en-CA" smtClean="0"/>
              <a:t>2020-05-25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Created by Nicole Fortin (CSPO) Images from Classroom Clipart, Clip Art Library and Dancing Crayons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5308-120A-4207-9B79-DC6E9F48650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077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3FA1-4B5D-4E40-9673-0615B998161B}" type="datetime1">
              <a:rPr lang="en-CA" smtClean="0"/>
              <a:t>2020-05-25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Created by Nicole Fortin (CSPO) Images from Classroom Clipart, Clip Art Library and Dancing Crayons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5308-120A-4207-9B79-DC6E9F48650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771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6BAD-BAAD-4DA8-904F-0B75B89C4B59}" type="datetime1">
              <a:rPr lang="en-CA" smtClean="0"/>
              <a:t>2020-05-25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Created by Nicole Fortin (CSPO) Images from Classroom Clipart, Clip Art Library and Dancing Crayons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5308-120A-4207-9B79-DC6E9F48650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464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8A639-D76E-41DE-99F7-284B20AC260D}" type="datetime1">
              <a:rPr lang="en-CA" smtClean="0"/>
              <a:t>2020-05-25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Created by Nicole Fortin (CSPO) Images from Classroom Clipart, Clip Art Library and Dancing Crayons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45308-120A-4207-9B79-DC6E9F48650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170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hyperlink" Target="https://supersimple.com/song/animals-on-the-far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hyperlink" Target="https://www.youtube.com/watch?v=mwRB566iyc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0506" y="192917"/>
            <a:ext cx="6285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latin typeface="KG Corner of the Sky" panose="02000503000000020004" pitchFamily="2" charset="0"/>
              </a:rPr>
              <a:t>Picture Dictionary – Chicken, Pig, Cow</a:t>
            </a:r>
            <a:endParaRPr lang="en-CA" sz="2000" dirty="0">
              <a:latin typeface="KG Corner of the Sky" panose="02000503000000020004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109617"/>
              </p:ext>
            </p:extLst>
          </p:nvPr>
        </p:nvGraphicFramePr>
        <p:xfrm>
          <a:off x="702452" y="659311"/>
          <a:ext cx="5341064" cy="7461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532">
                  <a:extLst>
                    <a:ext uri="{9D8B030D-6E8A-4147-A177-3AD203B41FA5}">
                      <a16:colId xmlns:a16="http://schemas.microsoft.com/office/drawing/2014/main" val="2221742651"/>
                    </a:ext>
                  </a:extLst>
                </a:gridCol>
                <a:gridCol w="2670532">
                  <a:extLst>
                    <a:ext uri="{9D8B030D-6E8A-4147-A177-3AD203B41FA5}">
                      <a16:colId xmlns:a16="http://schemas.microsoft.com/office/drawing/2014/main" val="1470788656"/>
                    </a:ext>
                  </a:extLst>
                </a:gridCol>
              </a:tblGrid>
              <a:tr h="1448371"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017474"/>
                  </a:ext>
                </a:extLst>
              </a:tr>
              <a:tr h="1461439"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057297"/>
                  </a:ext>
                </a:extLst>
              </a:tr>
              <a:tr h="1517159"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127706"/>
                  </a:ext>
                </a:extLst>
              </a:tr>
              <a:tr h="1517159"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08984"/>
                  </a:ext>
                </a:extLst>
              </a:tr>
              <a:tr h="1517159"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4768785"/>
                  </a:ext>
                </a:extLst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98795" y="8444225"/>
            <a:ext cx="4196551" cy="486833"/>
          </a:xfrm>
        </p:spPr>
        <p:txBody>
          <a:bodyPr/>
          <a:lstStyle/>
          <a:p>
            <a:r>
              <a:rPr lang="en-CA" sz="1050" b="1" smtClean="0">
                <a:latin typeface="KG Corner of the Sky" panose="02000503000000020004" pitchFamily="2" charset="0"/>
              </a:rPr>
              <a:t>Created by Nicole Fortin (CSPO) Images from Classroom Clipart, Clip Art Library and Dancing Crayons</a:t>
            </a:r>
            <a:endParaRPr lang="en-CA" sz="1050" b="1" dirty="0">
              <a:latin typeface="KG Corner of the Sky" panose="0200050300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563" y="853500"/>
            <a:ext cx="1272532" cy="8347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7697" y="1666784"/>
            <a:ext cx="92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cow</a:t>
            </a:r>
            <a:endParaRPr lang="en-CA" dirty="0">
              <a:latin typeface="KG Corner of the Sky" panose="02000503000000020004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980" y="827966"/>
            <a:ext cx="1272163" cy="8603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69053" y="1666783"/>
            <a:ext cx="710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KG Corner of the Sky" panose="02000503000000020004" pitchFamily="2" charset="0"/>
              </a:rPr>
              <a:t>pig</a:t>
            </a:r>
            <a:endParaRPr lang="en-CA" b="1" dirty="0">
              <a:latin typeface="KG Corner of the Sky" panose="02000503000000020004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563" y="2267562"/>
            <a:ext cx="1273175" cy="9264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93443" y="3173766"/>
            <a:ext cx="1167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chicken</a:t>
            </a:r>
            <a:endParaRPr lang="en-CA" dirty="0">
              <a:latin typeface="KG Corner of the Sky" panose="02000503000000020004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554" y="2194048"/>
            <a:ext cx="1181917" cy="10693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95158" y="3173766"/>
            <a:ext cx="689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dog</a:t>
            </a:r>
            <a:endParaRPr lang="en-CA" dirty="0">
              <a:latin typeface="KG Corner of the Sky" panose="02000503000000020004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6358" y="3782252"/>
            <a:ext cx="1412239" cy="9436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53188" y="4734536"/>
            <a:ext cx="814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barn</a:t>
            </a:r>
            <a:endParaRPr lang="en-CA" dirty="0">
              <a:latin typeface="KG Corner of the Sky" panose="02000503000000020004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2539" y="3663081"/>
            <a:ext cx="1352807" cy="9856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16612" y="4696245"/>
            <a:ext cx="86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climb</a:t>
            </a:r>
            <a:endParaRPr lang="en-CA" dirty="0">
              <a:latin typeface="KG Corner of the Sky" panose="02000503000000020004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7697" y="6197980"/>
            <a:ext cx="804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jump</a:t>
            </a:r>
            <a:endParaRPr lang="en-CA" dirty="0">
              <a:latin typeface="KG Corner of the Sky" panose="02000503000000020004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2915" y="5173348"/>
            <a:ext cx="1211284" cy="10084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1493" y="5144588"/>
            <a:ext cx="1433177" cy="104417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426663" y="6123636"/>
            <a:ext cx="763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play</a:t>
            </a:r>
            <a:endParaRPr lang="en-CA" dirty="0">
              <a:latin typeface="KG Corner of the Sky" panose="02000503000000020004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13436" y="7707585"/>
            <a:ext cx="86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run</a:t>
            </a:r>
            <a:endParaRPr lang="en-CA" dirty="0">
              <a:latin typeface="KG Corner of the Sky" panose="02000503000000020004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3730172" y="7741841"/>
            <a:ext cx="79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big</a:t>
            </a:r>
            <a:endParaRPr lang="en-CA" dirty="0">
              <a:latin typeface="KG Corner of the Sky" panose="02000503000000020004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76717" y="2717284"/>
            <a:ext cx="590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tail</a:t>
            </a:r>
            <a:endParaRPr lang="en-CA" dirty="0">
              <a:latin typeface="KG Corner of the Sky" panose="02000503000000020004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0294" y="6706273"/>
            <a:ext cx="1063905" cy="88981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842873" y="7751266"/>
            <a:ext cx="103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small</a:t>
            </a:r>
            <a:endParaRPr lang="en-CA" dirty="0">
              <a:latin typeface="KG Corner of the Sky" panose="02000503000000020004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94540" y="6817908"/>
            <a:ext cx="1169522" cy="85764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80" y="6932421"/>
            <a:ext cx="745608" cy="66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8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1568" y="8475136"/>
            <a:ext cx="4499333" cy="486833"/>
          </a:xfrm>
        </p:spPr>
        <p:txBody>
          <a:bodyPr/>
          <a:lstStyle/>
          <a:p>
            <a:r>
              <a:rPr lang="en-CA" sz="1050" b="1" smtClean="0">
                <a:latin typeface="KG Corner of the Sky" panose="02000503000000020004" pitchFamily="2" charset="0"/>
              </a:rPr>
              <a:t>Created by Nicole Fortin (CSPO) Images from Classroom Clipart, Clip Art Library and Dancing Crayons</a:t>
            </a:r>
            <a:endParaRPr lang="en-CA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641897" y="454172"/>
            <a:ext cx="5456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latin typeface="KG Corner of the Sky" panose="02000503000000020004" pitchFamily="2" charset="0"/>
              </a:rPr>
              <a:t>Use the picture dictionary and write the word for each image.</a:t>
            </a:r>
            <a:endParaRPr lang="en-CA" sz="1600" b="1" dirty="0">
              <a:latin typeface="KG Corner of the Sky" panose="02000503000000020004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53578"/>
              </p:ext>
            </p:extLst>
          </p:nvPr>
        </p:nvGraphicFramePr>
        <p:xfrm>
          <a:off x="859900" y="1053680"/>
          <a:ext cx="5365286" cy="7259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643">
                  <a:extLst>
                    <a:ext uri="{9D8B030D-6E8A-4147-A177-3AD203B41FA5}">
                      <a16:colId xmlns:a16="http://schemas.microsoft.com/office/drawing/2014/main" val="3390061615"/>
                    </a:ext>
                  </a:extLst>
                </a:gridCol>
                <a:gridCol w="2682643">
                  <a:extLst>
                    <a:ext uri="{9D8B030D-6E8A-4147-A177-3AD203B41FA5}">
                      <a16:colId xmlns:a16="http://schemas.microsoft.com/office/drawing/2014/main" val="2803210991"/>
                    </a:ext>
                  </a:extLst>
                </a:gridCol>
              </a:tblGrid>
              <a:tr h="1544186">
                <a:tc>
                  <a:txBody>
                    <a:bodyPr/>
                    <a:lstStyle/>
                    <a:p>
                      <a:endParaRPr lang="en-CA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CA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699470"/>
                  </a:ext>
                </a:extLst>
              </a:tr>
              <a:tr h="1427917">
                <a:tc>
                  <a:txBody>
                    <a:bodyPr/>
                    <a:lstStyle/>
                    <a:p>
                      <a:endParaRPr lang="en-CA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CA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318225"/>
                  </a:ext>
                </a:extLst>
              </a:tr>
              <a:tr h="1427917">
                <a:tc>
                  <a:txBody>
                    <a:bodyPr/>
                    <a:lstStyle/>
                    <a:p>
                      <a:endParaRPr lang="en-CA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CA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0619470"/>
                  </a:ext>
                </a:extLst>
              </a:tr>
              <a:tr h="1431551">
                <a:tc>
                  <a:txBody>
                    <a:bodyPr/>
                    <a:lstStyle/>
                    <a:p>
                      <a:endParaRPr lang="en-CA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CA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8235818"/>
                  </a:ext>
                </a:extLst>
              </a:tr>
              <a:tr h="1427917">
                <a:tc>
                  <a:txBody>
                    <a:bodyPr/>
                    <a:lstStyle/>
                    <a:p>
                      <a:endParaRPr lang="en-CA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CA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27237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354" y="4158256"/>
            <a:ext cx="1272532" cy="834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344" y="5531546"/>
            <a:ext cx="1273175" cy="926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482" y="1207085"/>
            <a:ext cx="1412239" cy="9436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3345" y="6970146"/>
            <a:ext cx="1205029" cy="877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735" y="2655789"/>
            <a:ext cx="1016498" cy="7454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568" y="3357575"/>
            <a:ext cx="721845" cy="6449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7949" y="1250999"/>
            <a:ext cx="1063905" cy="8898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2164" y="5472410"/>
            <a:ext cx="1024912" cy="8254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9728" y="6929030"/>
            <a:ext cx="1053462" cy="9362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6408" y="4109164"/>
            <a:ext cx="1055164" cy="9518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07504" y="2731565"/>
            <a:ext cx="1089572" cy="7386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53515" y="2177312"/>
            <a:ext cx="211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_______________</a:t>
            </a:r>
            <a:endParaRPr lang="en-CA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018389" y="2216265"/>
            <a:ext cx="199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_______________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97344" y="2952619"/>
            <a:ext cx="142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__________</a:t>
            </a:r>
            <a:endParaRPr lang="en-CA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800973" y="3632685"/>
            <a:ext cx="1744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____________</a:t>
            </a:r>
            <a:endParaRPr lang="en-CA" b="1" dirty="0"/>
          </a:p>
          <a:p>
            <a:endParaRPr lang="en-CA" dirty="0"/>
          </a:p>
        </p:txBody>
      </p:sp>
      <p:sp>
        <p:nvSpPr>
          <p:cNvPr id="23" name="TextBox 22"/>
          <p:cNvSpPr txBox="1"/>
          <p:nvPr/>
        </p:nvSpPr>
        <p:spPr>
          <a:xfrm flipH="1">
            <a:off x="4000646" y="3606748"/>
            <a:ext cx="202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_______________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79397" y="5040857"/>
            <a:ext cx="2245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_______________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9068" y="6461867"/>
            <a:ext cx="247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____________________</a:t>
            </a:r>
            <a:endParaRPr lang="en-CA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833214" y="6476371"/>
            <a:ext cx="226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_________________</a:t>
            </a:r>
            <a:endParaRPr lang="en-CA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126735" y="7904569"/>
            <a:ext cx="231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__________________</a:t>
            </a:r>
            <a:endParaRPr lang="en-CA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979397" y="7911885"/>
            <a:ext cx="216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_______________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3869" y="5038097"/>
            <a:ext cx="183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_____________</a:t>
            </a:r>
            <a:endParaRPr lang="en-CA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010582" y="4449938"/>
            <a:ext cx="147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___________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61446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89685" y="8508718"/>
            <a:ext cx="4099661" cy="486833"/>
          </a:xfrm>
        </p:spPr>
        <p:txBody>
          <a:bodyPr/>
          <a:lstStyle/>
          <a:p>
            <a:r>
              <a:rPr lang="en-CA" sz="1050" dirty="0" smtClean="0">
                <a:latin typeface="KG Corner of the Sky" panose="02000503000000020004" pitchFamily="2" charset="0"/>
              </a:rPr>
              <a:t>Created by Nicole Fortin (CSPO) Images from Classroom Clipart, Clip Art Library and Dancing Crayons</a:t>
            </a:r>
            <a:endParaRPr lang="en-CA" sz="1050" dirty="0">
              <a:latin typeface="KG Corner of the Sky" panose="02000503000000020004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950611"/>
              </p:ext>
            </p:extLst>
          </p:nvPr>
        </p:nvGraphicFramePr>
        <p:xfrm>
          <a:off x="211946" y="863146"/>
          <a:ext cx="6515858" cy="7469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7929">
                  <a:extLst>
                    <a:ext uri="{9D8B030D-6E8A-4147-A177-3AD203B41FA5}">
                      <a16:colId xmlns:a16="http://schemas.microsoft.com/office/drawing/2014/main" val="4092145136"/>
                    </a:ext>
                  </a:extLst>
                </a:gridCol>
                <a:gridCol w="3257929">
                  <a:extLst>
                    <a:ext uri="{9D8B030D-6E8A-4147-A177-3AD203B41FA5}">
                      <a16:colId xmlns:a16="http://schemas.microsoft.com/office/drawing/2014/main" val="1633324174"/>
                    </a:ext>
                  </a:extLst>
                </a:gridCol>
              </a:tblGrid>
              <a:tr h="3743399">
                <a:tc>
                  <a:txBody>
                    <a:bodyPr/>
                    <a:lstStyle/>
                    <a:p>
                      <a:r>
                        <a:rPr lang="en-CA" dirty="0" smtClean="0"/>
                        <a:t>d</a:t>
                      </a:r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646927"/>
                  </a:ext>
                </a:extLst>
              </a:tr>
              <a:tr h="3726503"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latin typeface="KG Corner of the Sky" panose="02000503000000020004" pitchFamily="2" charset="0"/>
                        </a:rPr>
                        <a:t>Draw</a:t>
                      </a:r>
                      <a:r>
                        <a:rPr lang="en-CA" sz="1800" baseline="0" dirty="0" smtClean="0">
                          <a:latin typeface="KG Corner of the Sky" panose="02000503000000020004" pitchFamily="2" charset="0"/>
                        </a:rPr>
                        <a:t> your favourite farm animal.</a:t>
                      </a:r>
                      <a:endParaRPr lang="en-CA" sz="1800" dirty="0">
                        <a:latin typeface="KG Corner of the Sky" panose="02000503000000020004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73691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3616" y="320949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latin typeface="KG Corner of the Sky" panose="02000503000000020004" pitchFamily="2" charset="0"/>
              </a:rPr>
              <a:t>Read the statement and draw a picture. </a:t>
            </a:r>
            <a:endParaRPr lang="en-CA" sz="2000" dirty="0">
              <a:latin typeface="KG Corner of the Sky" panose="02000503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946" y="1005234"/>
            <a:ext cx="2961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Draw two </a:t>
            </a:r>
            <a:r>
              <a:rPr lang="en-CA" b="1" dirty="0" smtClean="0">
                <a:latin typeface="KG Corner of the Sky" panose="02000503000000020004" pitchFamily="2" charset="0"/>
              </a:rPr>
              <a:t>big</a:t>
            </a:r>
            <a:r>
              <a:rPr lang="en-CA" dirty="0" smtClean="0">
                <a:latin typeface="KG Corner of the Sky" panose="02000503000000020004" pitchFamily="2" charset="0"/>
              </a:rPr>
              <a:t> purple </a:t>
            </a:r>
            <a:r>
              <a:rPr lang="en-CA" b="1" dirty="0" smtClean="0">
                <a:latin typeface="KG Corner of the Sky" panose="02000503000000020004" pitchFamily="2" charset="0"/>
              </a:rPr>
              <a:t>pigs.</a:t>
            </a:r>
            <a:endParaRPr lang="en-CA" b="1" dirty="0">
              <a:latin typeface="KG Corner of the Sky" panose="0200050300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5488" y="1005233"/>
            <a:ext cx="2979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Draw five small yellow chickens.</a:t>
            </a:r>
            <a:endParaRPr lang="en-CA" dirty="0">
              <a:latin typeface="KG Corner of the Sky" panose="02000503000000020004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946" y="4740185"/>
            <a:ext cx="3154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Draw three brown horses eating carrots. </a:t>
            </a:r>
            <a:endParaRPr lang="en-CA" dirty="0">
              <a:latin typeface="KG Corner of the Sky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457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65462" y="8572026"/>
            <a:ext cx="4372164" cy="486833"/>
          </a:xfrm>
        </p:spPr>
        <p:txBody>
          <a:bodyPr/>
          <a:lstStyle/>
          <a:p>
            <a:r>
              <a:rPr lang="en-CA" sz="1050" b="1" smtClean="0">
                <a:latin typeface="KG Corner of the Sky" panose="02000503000000020004" pitchFamily="2" charset="0"/>
              </a:rPr>
              <a:t>Created by Nicole Fortin (CSPO) Images from Classroom Clipart, Clip Art Library and Dancing Crayons</a:t>
            </a:r>
            <a:endParaRPr lang="en-CA" sz="1050" dirty="0"/>
          </a:p>
        </p:txBody>
      </p:sp>
      <p:sp>
        <p:nvSpPr>
          <p:cNvPr id="2" name="TextBox 1"/>
          <p:cNvSpPr txBox="1"/>
          <p:nvPr/>
        </p:nvSpPr>
        <p:spPr>
          <a:xfrm>
            <a:off x="551062" y="466284"/>
            <a:ext cx="560785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latin typeface="KG Corner of the Sky" panose="02000503000000020004" pitchFamily="2" charset="0"/>
              </a:rPr>
              <a:t>Song #2 – Picture Dictionary for “The Animals on the Farm”</a:t>
            </a:r>
          </a:p>
          <a:p>
            <a:r>
              <a:rPr lang="en-CA" dirty="0" smtClean="0">
                <a:hlinkClick r:id="rId2"/>
              </a:rPr>
              <a:t>https</a:t>
            </a:r>
            <a:r>
              <a:rPr lang="en-CA" dirty="0">
                <a:hlinkClick r:id="rId2"/>
              </a:rPr>
              <a:t>://supersimple.com/song/animals-on-the-farm/</a:t>
            </a:r>
            <a:endParaRPr lang="en-C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59092"/>
              </p:ext>
            </p:extLst>
          </p:nvPr>
        </p:nvGraphicFramePr>
        <p:xfrm>
          <a:off x="436534" y="1687780"/>
          <a:ext cx="5595404" cy="6647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7702">
                  <a:extLst>
                    <a:ext uri="{9D8B030D-6E8A-4147-A177-3AD203B41FA5}">
                      <a16:colId xmlns:a16="http://schemas.microsoft.com/office/drawing/2014/main" val="4118846567"/>
                    </a:ext>
                  </a:extLst>
                </a:gridCol>
                <a:gridCol w="2797702">
                  <a:extLst>
                    <a:ext uri="{9D8B030D-6E8A-4147-A177-3AD203B41FA5}">
                      <a16:colId xmlns:a16="http://schemas.microsoft.com/office/drawing/2014/main" val="2225251183"/>
                    </a:ext>
                  </a:extLst>
                </a:gridCol>
              </a:tblGrid>
              <a:tr h="1326183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320200"/>
                  </a:ext>
                </a:extLst>
              </a:tr>
              <a:tr h="1330363"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57807"/>
                  </a:ext>
                </a:extLst>
              </a:tr>
              <a:tr h="1330363"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034051"/>
                  </a:ext>
                </a:extLst>
              </a:tr>
              <a:tr h="1330363"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604587"/>
                  </a:ext>
                </a:extLst>
              </a:tr>
              <a:tr h="1330363"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75431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68" y="1769853"/>
            <a:ext cx="1274174" cy="835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046" y="1766608"/>
            <a:ext cx="1085182" cy="737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082" y="3105089"/>
            <a:ext cx="1233023" cy="823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7519" y="3085339"/>
            <a:ext cx="1287593" cy="827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102" y="4410225"/>
            <a:ext cx="898984" cy="7378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8997" y="4485763"/>
            <a:ext cx="1186115" cy="8626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2949" y="5800535"/>
            <a:ext cx="1172078" cy="8524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6938" y="5748285"/>
            <a:ext cx="1137557" cy="9357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2949" y="7091020"/>
            <a:ext cx="1233023" cy="8338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45658" y="7057072"/>
            <a:ext cx="1081482" cy="8743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81072" y="2643135"/>
            <a:ext cx="1743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cow - cows</a:t>
            </a:r>
            <a:endParaRPr lang="en-CA" dirty="0">
              <a:latin typeface="KG Corner of the Sky" panose="02000503000000020004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36094" y="2605077"/>
            <a:ext cx="155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pig - pigs</a:t>
            </a:r>
            <a:endParaRPr lang="en-CA" dirty="0">
              <a:latin typeface="KG Corner of the Sky" panose="02000503000000020004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49040" y="3991277"/>
            <a:ext cx="90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farm</a:t>
            </a:r>
            <a:endParaRPr lang="en-CA" dirty="0">
              <a:latin typeface="KG Corner of the Sky" panose="02000503000000020004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7060" y="3991277"/>
            <a:ext cx="179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KG Corner of the Sky" panose="02000503000000020004" pitchFamily="2" charset="0"/>
              </a:rPr>
              <a:t>d</a:t>
            </a:r>
            <a:r>
              <a:rPr lang="en-CA" dirty="0" smtClean="0">
                <a:latin typeface="KG Corner of the Sky" panose="02000503000000020004" pitchFamily="2" charset="0"/>
              </a:rPr>
              <a:t>uck- ducks</a:t>
            </a:r>
            <a:endParaRPr lang="en-CA" dirty="0">
              <a:latin typeface="KG Corner of the Sky" panose="02000503000000020004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9360" y="5266402"/>
            <a:ext cx="199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KG Corner of the Sky" panose="02000503000000020004" pitchFamily="2" charset="0"/>
              </a:rPr>
              <a:t>m</a:t>
            </a:r>
            <a:r>
              <a:rPr lang="en-CA" dirty="0" smtClean="0">
                <a:latin typeface="KG Corner of the Sky" panose="02000503000000020004" pitchFamily="2" charset="0"/>
              </a:rPr>
              <a:t>ouse - mice</a:t>
            </a:r>
            <a:endParaRPr lang="en-CA" dirty="0">
              <a:latin typeface="KG Corner of the Sky" panose="02000503000000020004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27700" y="5294092"/>
            <a:ext cx="2634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KG Corner of the Sky" panose="02000503000000020004" pitchFamily="2" charset="0"/>
              </a:rPr>
              <a:t>c</a:t>
            </a:r>
            <a:r>
              <a:rPr lang="en-CA" dirty="0" smtClean="0">
                <a:latin typeface="KG Corner of the Sky" panose="02000503000000020004" pitchFamily="2" charset="0"/>
              </a:rPr>
              <a:t>hicken - chickens</a:t>
            </a:r>
            <a:endParaRPr lang="en-CA" dirty="0">
              <a:latin typeface="KG Corner of the Sky" panose="02000503000000020004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9360" y="6614544"/>
            <a:ext cx="217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KG Corner of the Sky" panose="02000503000000020004" pitchFamily="2" charset="0"/>
              </a:rPr>
              <a:t>g</a:t>
            </a:r>
            <a:r>
              <a:rPr lang="en-CA" dirty="0" smtClean="0">
                <a:latin typeface="KG Corner of the Sky" panose="02000503000000020004" pitchFamily="2" charset="0"/>
              </a:rPr>
              <a:t>oat - goats</a:t>
            </a:r>
            <a:endParaRPr lang="en-CA" dirty="0">
              <a:latin typeface="KG Corner of the Sky" panose="02000503000000020004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78997" y="6614544"/>
            <a:ext cx="1271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sheep</a:t>
            </a:r>
            <a:endParaRPr lang="en-CA" dirty="0">
              <a:latin typeface="KG Corner of the Sky" panose="0200050300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667981" y="7904987"/>
            <a:ext cx="250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KG Corner of the Sky" panose="02000503000000020004" pitchFamily="2" charset="0"/>
              </a:rPr>
              <a:t>h</a:t>
            </a:r>
            <a:r>
              <a:rPr lang="en-CA" dirty="0" smtClean="0">
                <a:latin typeface="KG Corner of the Sky" panose="02000503000000020004" pitchFamily="2" charset="0"/>
              </a:rPr>
              <a:t>orse - horses</a:t>
            </a:r>
            <a:endParaRPr lang="en-CA" dirty="0">
              <a:latin typeface="KG Corner of the Sky" panose="02000503000000020004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27700" y="7899723"/>
            <a:ext cx="277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KG Corner of the Sky" panose="02000503000000020004" pitchFamily="2" charset="0"/>
              </a:rPr>
              <a:t>r</a:t>
            </a:r>
            <a:r>
              <a:rPr lang="en-CA" dirty="0" smtClean="0">
                <a:latin typeface="KG Corner of the Sky" panose="02000503000000020004" pitchFamily="2" charset="0"/>
              </a:rPr>
              <a:t>ooster - roosters</a:t>
            </a:r>
            <a:endParaRPr lang="en-CA" dirty="0">
              <a:latin typeface="KG Corner of the Sky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97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86" y="8475135"/>
            <a:ext cx="4880837" cy="486833"/>
          </a:xfrm>
        </p:spPr>
        <p:txBody>
          <a:bodyPr/>
          <a:lstStyle/>
          <a:p>
            <a:r>
              <a:rPr lang="en-CA" sz="1050" dirty="0" smtClean="0">
                <a:latin typeface="KG Corner of the Sky" panose="02000503000000020004" pitchFamily="2" charset="0"/>
              </a:rPr>
              <a:t>Created by Nicole Fortin (CSPO) Images from Classroom Clipart, Clip Art Library and Dancing Crayons</a:t>
            </a:r>
            <a:endParaRPr lang="en-CA" sz="1050" dirty="0">
              <a:latin typeface="KG Corner of the Sky" panose="02000503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9621" y="54548"/>
            <a:ext cx="5159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Use the clues to complete the puzzle for the song – Animals on the Farm. </a:t>
            </a:r>
            <a:endParaRPr lang="en-CA" sz="20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520717"/>
              </p:ext>
            </p:extLst>
          </p:nvPr>
        </p:nvGraphicFramePr>
        <p:xfrm>
          <a:off x="224057" y="556543"/>
          <a:ext cx="6104070" cy="5359800"/>
        </p:xfrm>
        <a:graphic>
          <a:graphicData uri="http://schemas.openxmlformats.org/drawingml/2006/table">
            <a:tbl>
              <a:tblPr firstRow="1" firstCol="1" bandRow="1"/>
              <a:tblGrid>
                <a:gridCol w="406938">
                  <a:extLst>
                    <a:ext uri="{9D8B030D-6E8A-4147-A177-3AD203B41FA5}">
                      <a16:colId xmlns:a16="http://schemas.microsoft.com/office/drawing/2014/main" val="3002424165"/>
                    </a:ext>
                  </a:extLst>
                </a:gridCol>
                <a:gridCol w="406938">
                  <a:extLst>
                    <a:ext uri="{9D8B030D-6E8A-4147-A177-3AD203B41FA5}">
                      <a16:colId xmlns:a16="http://schemas.microsoft.com/office/drawing/2014/main" val="3442959736"/>
                    </a:ext>
                  </a:extLst>
                </a:gridCol>
                <a:gridCol w="406938">
                  <a:extLst>
                    <a:ext uri="{9D8B030D-6E8A-4147-A177-3AD203B41FA5}">
                      <a16:colId xmlns:a16="http://schemas.microsoft.com/office/drawing/2014/main" val="271434936"/>
                    </a:ext>
                  </a:extLst>
                </a:gridCol>
                <a:gridCol w="406938">
                  <a:extLst>
                    <a:ext uri="{9D8B030D-6E8A-4147-A177-3AD203B41FA5}">
                      <a16:colId xmlns:a16="http://schemas.microsoft.com/office/drawing/2014/main" val="16461087"/>
                    </a:ext>
                  </a:extLst>
                </a:gridCol>
                <a:gridCol w="406938">
                  <a:extLst>
                    <a:ext uri="{9D8B030D-6E8A-4147-A177-3AD203B41FA5}">
                      <a16:colId xmlns:a16="http://schemas.microsoft.com/office/drawing/2014/main" val="1569212009"/>
                    </a:ext>
                  </a:extLst>
                </a:gridCol>
                <a:gridCol w="406938">
                  <a:extLst>
                    <a:ext uri="{9D8B030D-6E8A-4147-A177-3AD203B41FA5}">
                      <a16:colId xmlns:a16="http://schemas.microsoft.com/office/drawing/2014/main" val="3064547986"/>
                    </a:ext>
                  </a:extLst>
                </a:gridCol>
                <a:gridCol w="406938">
                  <a:extLst>
                    <a:ext uri="{9D8B030D-6E8A-4147-A177-3AD203B41FA5}">
                      <a16:colId xmlns:a16="http://schemas.microsoft.com/office/drawing/2014/main" val="3177463408"/>
                    </a:ext>
                  </a:extLst>
                </a:gridCol>
                <a:gridCol w="406938">
                  <a:extLst>
                    <a:ext uri="{9D8B030D-6E8A-4147-A177-3AD203B41FA5}">
                      <a16:colId xmlns:a16="http://schemas.microsoft.com/office/drawing/2014/main" val="3462784823"/>
                    </a:ext>
                  </a:extLst>
                </a:gridCol>
                <a:gridCol w="406938">
                  <a:extLst>
                    <a:ext uri="{9D8B030D-6E8A-4147-A177-3AD203B41FA5}">
                      <a16:colId xmlns:a16="http://schemas.microsoft.com/office/drawing/2014/main" val="1321691989"/>
                    </a:ext>
                  </a:extLst>
                </a:gridCol>
                <a:gridCol w="406938">
                  <a:extLst>
                    <a:ext uri="{9D8B030D-6E8A-4147-A177-3AD203B41FA5}">
                      <a16:colId xmlns:a16="http://schemas.microsoft.com/office/drawing/2014/main" val="2626572025"/>
                    </a:ext>
                  </a:extLst>
                </a:gridCol>
                <a:gridCol w="406938">
                  <a:extLst>
                    <a:ext uri="{9D8B030D-6E8A-4147-A177-3AD203B41FA5}">
                      <a16:colId xmlns:a16="http://schemas.microsoft.com/office/drawing/2014/main" val="1111150041"/>
                    </a:ext>
                  </a:extLst>
                </a:gridCol>
                <a:gridCol w="406938">
                  <a:extLst>
                    <a:ext uri="{9D8B030D-6E8A-4147-A177-3AD203B41FA5}">
                      <a16:colId xmlns:a16="http://schemas.microsoft.com/office/drawing/2014/main" val="651706397"/>
                    </a:ext>
                  </a:extLst>
                </a:gridCol>
                <a:gridCol w="406938">
                  <a:extLst>
                    <a:ext uri="{9D8B030D-6E8A-4147-A177-3AD203B41FA5}">
                      <a16:colId xmlns:a16="http://schemas.microsoft.com/office/drawing/2014/main" val="605403611"/>
                    </a:ext>
                  </a:extLst>
                </a:gridCol>
                <a:gridCol w="406938">
                  <a:extLst>
                    <a:ext uri="{9D8B030D-6E8A-4147-A177-3AD203B41FA5}">
                      <a16:colId xmlns:a16="http://schemas.microsoft.com/office/drawing/2014/main" val="2503886218"/>
                    </a:ext>
                  </a:extLst>
                </a:gridCol>
                <a:gridCol w="406938">
                  <a:extLst>
                    <a:ext uri="{9D8B030D-6E8A-4147-A177-3AD203B41FA5}">
                      <a16:colId xmlns:a16="http://schemas.microsoft.com/office/drawing/2014/main" val="636945822"/>
                    </a:ext>
                  </a:extLst>
                </a:gridCol>
              </a:tblGrid>
              <a:tr h="357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662915"/>
                  </a:ext>
                </a:extLst>
              </a:tr>
              <a:tr h="357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849325"/>
                  </a:ext>
                </a:extLst>
              </a:tr>
              <a:tr h="357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408206"/>
                  </a:ext>
                </a:extLst>
              </a:tr>
              <a:tr h="357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862764"/>
                  </a:ext>
                </a:extLst>
              </a:tr>
              <a:tr h="357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225611"/>
                  </a:ext>
                </a:extLst>
              </a:tr>
              <a:tr h="357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813381"/>
                  </a:ext>
                </a:extLst>
              </a:tr>
              <a:tr h="357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25036"/>
                  </a:ext>
                </a:extLst>
              </a:tr>
              <a:tr h="357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330280"/>
                  </a:ext>
                </a:extLst>
              </a:tr>
              <a:tr h="357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365620"/>
                  </a:ext>
                </a:extLst>
              </a:tr>
              <a:tr h="357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180726"/>
                  </a:ext>
                </a:extLst>
              </a:tr>
              <a:tr h="357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249132"/>
                  </a:ext>
                </a:extLst>
              </a:tr>
              <a:tr h="357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451345"/>
                  </a:ext>
                </a:extLst>
              </a:tr>
              <a:tr h="357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902949"/>
                  </a:ext>
                </a:extLst>
              </a:tr>
              <a:tr h="357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64606"/>
                  </a:ext>
                </a:extLst>
              </a:tr>
              <a:tr h="357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33656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812207"/>
              </p:ext>
            </p:extLst>
          </p:nvPr>
        </p:nvGraphicFramePr>
        <p:xfrm>
          <a:off x="413103" y="5564806"/>
          <a:ext cx="5915024" cy="2910329"/>
        </p:xfrm>
        <a:graphic>
          <a:graphicData uri="http://schemas.openxmlformats.org/drawingml/2006/table">
            <a:tbl>
              <a:tblPr firstRow="1" firstCol="1" bandRow="1"/>
              <a:tblGrid>
                <a:gridCol w="2957512">
                  <a:extLst>
                    <a:ext uri="{9D8B030D-6E8A-4147-A177-3AD203B41FA5}">
                      <a16:colId xmlns:a16="http://schemas.microsoft.com/office/drawing/2014/main" val="2641226638"/>
                    </a:ext>
                  </a:extLst>
                </a:gridCol>
                <a:gridCol w="2957512">
                  <a:extLst>
                    <a:ext uri="{9D8B030D-6E8A-4147-A177-3AD203B41FA5}">
                      <a16:colId xmlns:a16="http://schemas.microsoft.com/office/drawing/2014/main" val="2583426374"/>
                    </a:ext>
                  </a:extLst>
                </a:gridCol>
              </a:tblGrid>
              <a:tr h="2910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Across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animal says  "moo, moo, moo"?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animal says "cluck, cluck, cluck"?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 animal says "bah, bah, bah"?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Down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animal says "meh, meh, meh"?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animal says "squeak, squeak, squeak"? 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animal says "cock-a-doodle-doo"?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animal says "quack, quack, quack"?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animal says "neigh, neigh, neigh"? 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animal says "oink, oink, oink"?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38824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913" y="549912"/>
            <a:ext cx="1789879" cy="11962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92" y="4272425"/>
            <a:ext cx="1438457" cy="10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34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69958" y="8482881"/>
            <a:ext cx="4826337" cy="486833"/>
          </a:xfrm>
        </p:spPr>
        <p:txBody>
          <a:bodyPr/>
          <a:lstStyle/>
          <a:p>
            <a:r>
              <a:rPr lang="en-CA" sz="1050" dirty="0" smtClean="0">
                <a:latin typeface="KG Corner of the Sky" panose="02000503000000020004" pitchFamily="2" charset="0"/>
              </a:rPr>
              <a:t>Created by Nicole Fortin (CSPO) Images from Classroom Clipart, Clip Art Library and Dancing Crayons</a:t>
            </a:r>
            <a:endParaRPr lang="en-CA" sz="1050" dirty="0">
              <a:latin typeface="KG Corner of the Sky" panose="02000503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004" y="223366"/>
            <a:ext cx="634781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Bonus Activity</a:t>
            </a:r>
            <a:r>
              <a:rPr lang="en-CA" dirty="0" smtClean="0"/>
              <a:t> – </a:t>
            </a:r>
            <a:r>
              <a:rPr lang="en-CA" dirty="0" smtClean="0">
                <a:latin typeface="KG Corner of the Sky" panose="02000503000000020004" pitchFamily="2" charset="0"/>
              </a:rPr>
              <a:t>Watch the read-aloud video of  Farmyard Beat by Lindsey Craig.  The story stops at 2:44. </a:t>
            </a:r>
          </a:p>
          <a:p>
            <a:r>
              <a:rPr lang="en-CA" dirty="0">
                <a:hlinkClick r:id="rId2"/>
              </a:rPr>
              <a:t>https://www.youtube.com/watch?v=mwRB566iyc0</a:t>
            </a:r>
            <a:endParaRPr lang="en-CA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18004" y="1420196"/>
            <a:ext cx="6641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Number the characters in order as they appear in the story.</a:t>
            </a:r>
            <a:endParaRPr lang="en-CA" dirty="0">
              <a:latin typeface="KG Corner of the Sky" panose="02000503000000020004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104092"/>
              </p:ext>
            </p:extLst>
          </p:nvPr>
        </p:nvGraphicFramePr>
        <p:xfrm>
          <a:off x="218004" y="2065493"/>
          <a:ext cx="5970850" cy="6259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5425">
                  <a:extLst>
                    <a:ext uri="{9D8B030D-6E8A-4147-A177-3AD203B41FA5}">
                      <a16:colId xmlns:a16="http://schemas.microsoft.com/office/drawing/2014/main" val="1929035548"/>
                    </a:ext>
                  </a:extLst>
                </a:gridCol>
                <a:gridCol w="2985425">
                  <a:extLst>
                    <a:ext uri="{9D8B030D-6E8A-4147-A177-3AD203B41FA5}">
                      <a16:colId xmlns:a16="http://schemas.microsoft.com/office/drawing/2014/main" val="349049931"/>
                    </a:ext>
                  </a:extLst>
                </a:gridCol>
              </a:tblGrid>
              <a:tr h="1564937"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915812"/>
                  </a:ext>
                </a:extLst>
              </a:tr>
              <a:tr h="1564937"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702238"/>
                  </a:ext>
                </a:extLst>
              </a:tr>
              <a:tr h="1564937"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946407"/>
                  </a:ext>
                </a:extLst>
              </a:tr>
              <a:tr h="1564937"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628980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214" y="5358423"/>
            <a:ext cx="1003299" cy="10032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35" y="3791051"/>
            <a:ext cx="1268078" cy="835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436" y="6882796"/>
            <a:ext cx="1048476" cy="8624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2214" y="2187951"/>
            <a:ext cx="1077990" cy="9724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635" y="5428388"/>
            <a:ext cx="1237016" cy="8804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656" y="2207548"/>
            <a:ext cx="1048476" cy="9286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1118" y="3772761"/>
            <a:ext cx="1079086" cy="8718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4127" y="6902235"/>
            <a:ext cx="474547" cy="96402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39311" y="3242757"/>
            <a:ext cx="1132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owl</a:t>
            </a:r>
            <a:endParaRPr lang="en-CA" dirty="0">
              <a:latin typeface="KG Corner of the Sky" panose="02000503000000020004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83559" y="3280220"/>
            <a:ext cx="119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dog</a:t>
            </a:r>
            <a:endParaRPr lang="en-CA" dirty="0">
              <a:latin typeface="KG Corner of the Sky" panose="02000503000000020004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6500" y="4826035"/>
            <a:ext cx="106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cow</a:t>
            </a:r>
            <a:endParaRPr lang="en-CA" dirty="0">
              <a:latin typeface="KG Corner of the Sky" panose="02000503000000020004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4074341" y="4826035"/>
            <a:ext cx="1521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rooster</a:t>
            </a:r>
            <a:endParaRPr lang="en-CA" dirty="0">
              <a:latin typeface="KG Corner of the Sky" panose="02000503000000020004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24160" y="6417410"/>
            <a:ext cx="99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cat</a:t>
            </a:r>
            <a:endParaRPr lang="en-CA" dirty="0">
              <a:latin typeface="KG Corner of the Sky" panose="02000503000000020004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81885" y="6371850"/>
            <a:ext cx="197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KG Corner of the Sky" panose="02000503000000020004" pitchFamily="2" charset="0"/>
              </a:rPr>
              <a:t>c</a:t>
            </a:r>
            <a:r>
              <a:rPr lang="en-CA" dirty="0" smtClean="0">
                <a:latin typeface="KG Corner of the Sky" panose="02000503000000020004" pitchFamily="2" charset="0"/>
              </a:rPr>
              <a:t>hick- chicks</a:t>
            </a:r>
            <a:endParaRPr lang="en-CA" dirty="0">
              <a:latin typeface="KG Corner of the Sky" panose="0200050300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83979" y="7932306"/>
            <a:ext cx="1056672" cy="38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sheep</a:t>
            </a:r>
            <a:endParaRPr lang="en-CA" dirty="0">
              <a:latin typeface="KG Corner of the Sky" panose="02000503000000020004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81251" y="7985879"/>
            <a:ext cx="121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farmer</a:t>
            </a:r>
            <a:endParaRPr lang="en-CA" dirty="0">
              <a:latin typeface="KG Corner of the Sky" panose="02000503000000020004" pitchFamily="2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539317"/>
              </p:ext>
            </p:extLst>
          </p:nvPr>
        </p:nvGraphicFramePr>
        <p:xfrm>
          <a:off x="2404084" y="2170385"/>
          <a:ext cx="538271" cy="577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271">
                  <a:extLst>
                    <a:ext uri="{9D8B030D-6E8A-4147-A177-3AD203B41FA5}">
                      <a16:colId xmlns:a16="http://schemas.microsoft.com/office/drawing/2014/main" val="1163579425"/>
                    </a:ext>
                  </a:extLst>
                </a:gridCol>
              </a:tblGrid>
              <a:tr h="577944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267666"/>
                  </a:ext>
                </a:extLst>
              </a:tr>
            </a:tbl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76518" y="2126336"/>
            <a:ext cx="597460" cy="6462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9884" y="3762991"/>
            <a:ext cx="597460" cy="64623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2612" y="3739418"/>
            <a:ext cx="597460" cy="6462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93972" y="5354634"/>
            <a:ext cx="597460" cy="64623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9325" y="5285233"/>
            <a:ext cx="597460" cy="6462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9884" y="6902235"/>
            <a:ext cx="597460" cy="6462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2612" y="6926548"/>
            <a:ext cx="597460" cy="64623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554069" y="5470150"/>
            <a:ext cx="48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0685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</TotalTime>
  <Words>621</Words>
  <Application>Microsoft Office PowerPoint</Application>
  <PresentationFormat>Format US (216 x 279 mm)</PresentationFormat>
  <Paragraphs>365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KG Corner of the Sky</vt:lpstr>
      <vt:lpstr>Times New Roman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Chalet St-Denis</dc:creator>
  <cp:lastModifiedBy>Maluselu, Mihaela-luciana</cp:lastModifiedBy>
  <cp:revision>59</cp:revision>
  <cp:lastPrinted>2020-05-22T17:26:00Z</cp:lastPrinted>
  <dcterms:created xsi:type="dcterms:W3CDTF">2020-05-21T17:42:19Z</dcterms:created>
  <dcterms:modified xsi:type="dcterms:W3CDTF">2020-05-25T13:08:26Z</dcterms:modified>
</cp:coreProperties>
</file>